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sldIdLst>
    <p:sldId id="256" r:id="rId2"/>
    <p:sldId id="257" r:id="rId3"/>
    <p:sldId id="274" r:id="rId4"/>
    <p:sldId id="275" r:id="rId5"/>
    <p:sldId id="258" r:id="rId6"/>
    <p:sldId id="259" r:id="rId7"/>
    <p:sldId id="260" r:id="rId8"/>
    <p:sldId id="262" r:id="rId9"/>
    <p:sldId id="263" r:id="rId10"/>
    <p:sldId id="264" r:id="rId11"/>
    <p:sldId id="266" r:id="rId12"/>
    <p:sldId id="271" r:id="rId13"/>
    <p:sldId id="268" r:id="rId14"/>
    <p:sldId id="269" r:id="rId15"/>
    <p:sldId id="267" r:id="rId16"/>
    <p:sldId id="270" r:id="rId17"/>
    <p:sldId id="261" r:id="rId18"/>
    <p:sldId id="265" r:id="rId19"/>
    <p:sldId id="27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4660"/>
  </p:normalViewPr>
  <p:slideViewPr>
    <p:cSldViewPr>
      <p:cViewPr varScale="1">
        <p:scale>
          <a:sx n="70" d="100"/>
          <a:sy n="70" d="100"/>
        </p:scale>
        <p:origin x="-12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BAA6A6F-AD1F-4736-A07D-B845E7C41D49}" type="datetimeFigureOut">
              <a:rPr lang="en-US" smtClean="0"/>
              <a:pPr/>
              <a:t>4/4/2013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3463A7E-F7E5-4B23-9D73-BC4EADEE3EA9}" type="slidenum">
              <a:rPr lang="en-US" smtClean="0"/>
              <a:pPr/>
              <a:t>‹#›</a:t>
            </a:fld>
            <a:endParaRPr lang="en-US"/>
          </a:p>
        </p:txBody>
      </p:sp>
    </p:spTree>
    <p:extLst>
      <p:ext uri="{BB962C8B-B14F-4D97-AF65-F5344CB8AC3E}">
        <p14:creationId xmlns:p14="http://schemas.microsoft.com/office/powerpoint/2010/main" val="47763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463A7E-F7E5-4B23-9D73-BC4EADEE3EA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4/4/2013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4/4/2013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media/audio9.wav"/><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hyperlink" Target="http://www.child-soldiers.org/get_involved.php" TargetMode="External"/><Relationship Id="rId2" Type="http://schemas.openxmlformats.org/officeDocument/2006/relationships/slideLayout" Target="../slideLayouts/slideLayout2.xml"/><Relationship Id="rId1" Type="http://schemas.openxmlformats.org/officeDocument/2006/relationships/audio" Target="../media/audio14.wav"/><Relationship Id="rId5" Type="http://schemas.openxmlformats.org/officeDocument/2006/relationships/image" Target="../media/image16.png"/><Relationship Id="rId4" Type="http://schemas.openxmlformats.org/officeDocument/2006/relationships/hyperlink" Target="http://www.supportinggirlchildsoldiers.weebly.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7.xml.rels><?xml version="1.0" encoding="UTF-8" standalone="yes"?>
<Relationships xmlns="http://schemas.openxmlformats.org/package/2006/relationships"><Relationship Id="rId3" Type="http://schemas.openxmlformats.org/officeDocument/2006/relationships/hyperlink" Target="http://www.guardian.co.uk/global-development/2013/feb/18/girl-soldiers-battle-civilian-life" TargetMode="External"/><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www.child-soldiers.org/index.php" TargetMode="External"/><Relationship Id="rId2" Type="http://schemas.openxmlformats.org/officeDocument/2006/relationships/slideLayout" Target="../slideLayouts/slideLayout2.xml"/><Relationship Id="rId1" Type="http://schemas.openxmlformats.org/officeDocument/2006/relationships/audio" Target="../media/audio17.wav"/><Relationship Id="rId6" Type="http://schemas.openxmlformats.org/officeDocument/2006/relationships/image" Target="../media/image19.png"/><Relationship Id="rId5" Type="http://schemas.openxmlformats.org/officeDocument/2006/relationships/hyperlink" Target="http://www.savethechildren.org.au/component/content/article/89-what-you-can-do/1545-help-stop-the-recruitment-of-child-soldiers.html" TargetMode="External"/><Relationship Id="rId4" Type="http://schemas.openxmlformats.org/officeDocument/2006/relationships/hyperlink" Target="http://www.worldvision.org/content.nsf/learn/globalissues-child-soldi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news.bbc.co.uk/2/hi/in_depth/1815223.stm" TargetMode="External"/><Relationship Id="rId2" Type="http://schemas.openxmlformats.org/officeDocument/2006/relationships/slideLayout" Target="../slideLayouts/slideLayout2.xml"/><Relationship Id="rId1" Type="http://schemas.openxmlformats.org/officeDocument/2006/relationships/audio" Target="../media/audio18.wav"/><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F:\GLBLPERSP\UNIT%204\product\Killing%20became%20like%20drinking%20water.fl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Understanding Child Soldiers</a:t>
            </a:r>
            <a:endParaRPr lang="en-US" dirty="0"/>
          </a:p>
        </p:txBody>
      </p:sp>
      <p:sp>
        <p:nvSpPr>
          <p:cNvPr id="3" name="Subtitle 2"/>
          <p:cNvSpPr>
            <a:spLocks noGrp="1"/>
          </p:cNvSpPr>
          <p:nvPr>
            <p:ph type="subTitle" idx="1"/>
          </p:nvPr>
        </p:nvSpPr>
        <p:spPr>
          <a:xfrm>
            <a:off x="1295400" y="2209800"/>
            <a:ext cx="6400800" cy="2667000"/>
          </a:xfrm>
        </p:spPr>
        <p:txBody>
          <a:bodyPr>
            <a:normAutofit/>
          </a:bodyPr>
          <a:lstStyle/>
          <a:p>
            <a:r>
              <a:rPr lang="en-US" sz="3200" dirty="0" smtClean="0">
                <a:solidFill>
                  <a:schemeClr val="accent1">
                    <a:lumMod val="40000"/>
                    <a:lumOff val="60000"/>
                  </a:schemeClr>
                </a:solidFill>
              </a:rPr>
              <a:t>Dr. </a:t>
            </a:r>
            <a:r>
              <a:rPr lang="en-US" sz="3200" dirty="0" err="1" smtClean="0">
                <a:solidFill>
                  <a:schemeClr val="accent1">
                    <a:lumMod val="40000"/>
                    <a:lumOff val="60000"/>
                  </a:schemeClr>
                </a:solidFill>
              </a:rPr>
              <a:t>Crihfield’s</a:t>
            </a:r>
            <a:r>
              <a:rPr lang="en-US" sz="3200" dirty="0" smtClean="0">
                <a:solidFill>
                  <a:schemeClr val="accent1">
                    <a:lumMod val="40000"/>
                    <a:lumOff val="60000"/>
                  </a:schemeClr>
                </a:solidFill>
              </a:rPr>
              <a:t> Second Period Class-</a:t>
            </a:r>
          </a:p>
          <a:p>
            <a:r>
              <a:rPr lang="en-US" sz="3200" dirty="0" err="1" smtClean="0"/>
              <a:t>Frenchie</a:t>
            </a:r>
            <a:r>
              <a:rPr lang="en-US" sz="3200" dirty="0" smtClean="0"/>
              <a:t> </a:t>
            </a:r>
            <a:r>
              <a:rPr lang="en-US" sz="3200" dirty="0" err="1" smtClean="0"/>
              <a:t>Akel</a:t>
            </a:r>
            <a:r>
              <a:rPr lang="en-US" sz="3200" dirty="0" smtClean="0"/>
              <a:t>, Taylor Griffin, </a:t>
            </a:r>
          </a:p>
          <a:p>
            <a:r>
              <a:rPr lang="en-US" sz="3200" dirty="0" smtClean="0"/>
              <a:t>Andrea Boyd, Emily </a:t>
            </a:r>
            <a:r>
              <a:rPr lang="en-US" sz="3200" dirty="0" err="1" smtClean="0"/>
              <a:t>Coblentz</a:t>
            </a:r>
            <a:r>
              <a:rPr lang="en-US" sz="3200" dirty="0" smtClean="0"/>
              <a:t>, </a:t>
            </a:r>
          </a:p>
          <a:p>
            <a:r>
              <a:rPr lang="en-US" sz="3200" dirty="0" err="1" smtClean="0"/>
              <a:t>Lizzy</a:t>
            </a:r>
            <a:r>
              <a:rPr lang="en-US" sz="3200" dirty="0" smtClean="0"/>
              <a:t> </a:t>
            </a:r>
            <a:r>
              <a:rPr lang="en-US" sz="3200" dirty="0" err="1" smtClean="0"/>
              <a:t>Pluta</a:t>
            </a:r>
            <a:endParaRPr lang="en-US" sz="3200" dirty="0" smtClean="0"/>
          </a:p>
        </p:txBody>
      </p:sp>
      <p:pic>
        <p:nvPicPr>
          <p:cNvPr id="7" name="~PP2891.WAV">
            <a:hlinkClick r:id="" action="ppaction://media"/>
          </p:cNvPr>
          <p:cNvPicPr>
            <a:picLocks noRot="1" noChangeAspect="1"/>
          </p:cNvPicPr>
          <p:nvPr>
            <a:wavAudioFile r:embed="rId1" name="~PP2891.WAV"/>
          </p:nvPr>
        </p:nvPicPr>
        <p:blipFill>
          <a:blip r:embed="rId3" cstate="print"/>
          <a:stretch>
            <a:fillRect/>
          </a:stretch>
        </p:blipFill>
        <p:spPr>
          <a:xfrm>
            <a:off x="8696325" y="6410325"/>
            <a:ext cx="304800" cy="304800"/>
          </a:xfrm>
          <a:prstGeom prst="rect">
            <a:avLst/>
          </a:prstGeom>
        </p:spPr>
      </p:pic>
    </p:spTree>
  </p:cSld>
  <p:clrMapOvr>
    <a:masterClrMapping/>
  </p:clrMapOvr>
  <p:transition advTm="115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being done</a:t>
            </a:r>
            <a:endParaRPr lang="en-US" dirty="0"/>
          </a:p>
        </p:txBody>
      </p:sp>
      <p:sp>
        <p:nvSpPr>
          <p:cNvPr id="3" name="Content Placeholder 2"/>
          <p:cNvSpPr>
            <a:spLocks noGrp="1"/>
          </p:cNvSpPr>
          <p:nvPr>
            <p:ph idx="1"/>
          </p:nvPr>
        </p:nvSpPr>
        <p:spPr/>
        <p:txBody>
          <a:bodyPr/>
          <a:lstStyle/>
          <a:p>
            <a:pPr lvl="0"/>
            <a:r>
              <a:rPr lang="en-US" dirty="0" smtClean="0"/>
              <a:t>The International Criminal Court (ICC) has recently issued arrest warrants for leaders in Uganda, and other places where child soldiers are used</a:t>
            </a:r>
          </a:p>
          <a:p>
            <a:pPr lvl="0"/>
            <a:r>
              <a:rPr lang="en-US" dirty="0" smtClean="0"/>
              <a:t>A special court in Sierra Leone in 2004 have begun prosecutions for the recruiting child soldiers </a:t>
            </a:r>
          </a:p>
          <a:p>
            <a:pPr lvl="0"/>
            <a:r>
              <a:rPr lang="en-US" dirty="0" smtClean="0"/>
              <a:t>In the United Kingdom there is work to raise the minimum age of 16 to 18 for recruitment</a:t>
            </a:r>
          </a:p>
          <a:p>
            <a:endParaRPr lang="en-US" dirty="0"/>
          </a:p>
        </p:txBody>
      </p:sp>
      <p:pic>
        <p:nvPicPr>
          <p:cNvPr id="5" name="~PP2218.WAV">
            <a:hlinkClick r:id="" action="ppaction://media"/>
          </p:cNvPr>
          <p:cNvPicPr>
            <a:picLocks noRot="1" noChangeAspect="1"/>
          </p:cNvPicPr>
          <p:nvPr>
            <a:wavAudioFile r:embed="rId1" name="~PP2218.WAV"/>
          </p:nvPr>
        </p:nvPicPr>
        <p:blipFill>
          <a:blip r:embed="rId4" cstate="print"/>
          <a:stretch>
            <a:fillRect/>
          </a:stretch>
        </p:blipFill>
        <p:spPr>
          <a:xfrm>
            <a:off x="8696325" y="6410325"/>
            <a:ext cx="304800" cy="304800"/>
          </a:xfrm>
          <a:prstGeom prst="rect">
            <a:avLst/>
          </a:prstGeom>
        </p:spPr>
      </p:pic>
    </p:spTree>
  </p:cSld>
  <p:clrMapOvr>
    <a:masterClrMapping/>
  </p:clrMapOvr>
  <p:transition advTm="26546">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being done (What The UN Is Doing)</a:t>
            </a:r>
            <a:endParaRPr lang="en-US" dirty="0"/>
          </a:p>
        </p:txBody>
      </p:sp>
      <p:sp>
        <p:nvSpPr>
          <p:cNvPr id="3" name="Content Placeholder 2"/>
          <p:cNvSpPr>
            <a:spLocks noGrp="1"/>
          </p:cNvSpPr>
          <p:nvPr>
            <p:ph idx="1"/>
          </p:nvPr>
        </p:nvSpPr>
        <p:spPr/>
        <p:txBody>
          <a:bodyPr/>
          <a:lstStyle/>
          <a:p>
            <a:r>
              <a:rPr lang="en-US" dirty="0" smtClean="0"/>
              <a:t>The United Nations has created a treaty so that anyone under the age of 18 will not be able to perform or be drafted in armed combat.</a:t>
            </a:r>
          </a:p>
          <a:p>
            <a:r>
              <a:rPr lang="en-US" dirty="0" smtClean="0"/>
              <a:t>There have already been 94 countries that have signed onto it, but the opposing 35 countries that have children in combat, and the 14 that are trying to ratify the treaty. </a:t>
            </a:r>
            <a:endParaRPr lang="en-US" dirty="0"/>
          </a:p>
        </p:txBody>
      </p:sp>
      <p:pic>
        <p:nvPicPr>
          <p:cNvPr id="5" name="~PP3566.WAV">
            <a:hlinkClick r:id="" action="ppaction://media"/>
          </p:cNvPr>
          <p:cNvPicPr>
            <a:picLocks noRot="1" noChangeAspect="1"/>
          </p:cNvPicPr>
          <p:nvPr>
            <a:wavAudioFile r:embed="rId1" name="~PP356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3625">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Being Done (What The UN Is Doing)</a:t>
            </a:r>
            <a:endParaRPr lang="en-US" dirty="0"/>
          </a:p>
        </p:txBody>
      </p:sp>
      <p:sp>
        <p:nvSpPr>
          <p:cNvPr id="3" name="Content Placeholder 2"/>
          <p:cNvSpPr>
            <a:spLocks noGrp="1"/>
          </p:cNvSpPr>
          <p:nvPr>
            <p:ph idx="1"/>
          </p:nvPr>
        </p:nvSpPr>
        <p:spPr/>
        <p:txBody>
          <a:bodyPr/>
          <a:lstStyle/>
          <a:p>
            <a:r>
              <a:rPr lang="en-US" dirty="0" smtClean="0"/>
              <a:t>The optional 94 countries that have signed the optional protocol to the UN Convention on the Rights of the Child, which prohibits government and rebel groups from deploying children under the age of 18 under any form of armed combat, is no longer optional.</a:t>
            </a:r>
            <a:endParaRPr lang="en-US" dirty="0"/>
          </a:p>
        </p:txBody>
      </p:sp>
      <p:pic>
        <p:nvPicPr>
          <p:cNvPr id="5" name="~PP539.WAV">
            <a:hlinkClick r:id="" action="ppaction://media"/>
          </p:cNvPr>
          <p:cNvPicPr>
            <a:picLocks noRot="1" noChangeAspect="1"/>
          </p:cNvPicPr>
          <p:nvPr>
            <a:wavAudioFile r:embed="rId1" name="~PP53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61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This Happening</a:t>
            </a:r>
            <a:endParaRPr lang="en-US" dirty="0"/>
          </a:p>
        </p:txBody>
      </p:sp>
      <p:sp>
        <p:nvSpPr>
          <p:cNvPr id="3" name="Content Placeholder 2"/>
          <p:cNvSpPr>
            <a:spLocks noGrp="1"/>
          </p:cNvSpPr>
          <p:nvPr>
            <p:ph idx="1"/>
          </p:nvPr>
        </p:nvSpPr>
        <p:spPr/>
        <p:txBody>
          <a:bodyPr>
            <a:normAutofit/>
          </a:bodyPr>
          <a:lstStyle/>
          <a:p>
            <a:pPr lvl="0"/>
            <a:r>
              <a:rPr lang="en-US" dirty="0" smtClean="0"/>
              <a:t>Using child soldiers is a much cheaper option rather than having to pay for a grown man, who has a much larger appetite than a small child.</a:t>
            </a:r>
          </a:p>
          <a:p>
            <a:pPr lvl="0"/>
            <a:r>
              <a:rPr lang="en-US" dirty="0" smtClean="0"/>
              <a:t>Rather than a tall adult, a 4 foot child is much less likely to be seen if hiding in a bush.</a:t>
            </a:r>
          </a:p>
          <a:p>
            <a:endParaRPr lang="en-US" dirty="0"/>
          </a:p>
        </p:txBody>
      </p:sp>
      <p:pic>
        <p:nvPicPr>
          <p:cNvPr id="5" name="~PP1889.WAV">
            <a:hlinkClick r:id="" action="ppaction://media"/>
          </p:cNvPr>
          <p:cNvPicPr>
            <a:picLocks noRot="1" noChangeAspect="1"/>
          </p:cNvPicPr>
          <p:nvPr>
            <a:wavAudioFile r:embed="rId1" name="~PP188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917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This Happening</a:t>
            </a:r>
            <a:endParaRPr lang="en-US" dirty="0"/>
          </a:p>
        </p:txBody>
      </p:sp>
      <p:sp>
        <p:nvSpPr>
          <p:cNvPr id="3" name="Content Placeholder 2"/>
          <p:cNvSpPr>
            <a:spLocks noGrp="1"/>
          </p:cNvSpPr>
          <p:nvPr>
            <p:ph idx="1"/>
          </p:nvPr>
        </p:nvSpPr>
        <p:spPr/>
        <p:txBody>
          <a:bodyPr/>
          <a:lstStyle/>
          <a:p>
            <a:pPr lvl="0"/>
            <a:r>
              <a:rPr lang="en-US" dirty="0" smtClean="0"/>
              <a:t>Being given the decision of being alone or staying with a “family”, children feel much more compelled to stay with an adult who will give them food even  if they are forced to kill people</a:t>
            </a:r>
          </a:p>
          <a:p>
            <a:pPr lvl="0"/>
            <a:r>
              <a:rPr lang="en-US" dirty="0" smtClean="0"/>
              <a:t>The newer gun technology makes it very easy for young children to hold guns, since they are lighter and smaller.</a:t>
            </a:r>
          </a:p>
          <a:p>
            <a:endParaRPr lang="en-US" dirty="0"/>
          </a:p>
        </p:txBody>
      </p:sp>
      <p:pic>
        <p:nvPicPr>
          <p:cNvPr id="5" name="~PP1222.WAV">
            <a:hlinkClick r:id="" action="ppaction://media"/>
          </p:cNvPr>
          <p:cNvPicPr>
            <a:picLocks noRot="1" noChangeAspect="1"/>
          </p:cNvPicPr>
          <p:nvPr>
            <a:wavAudioFile r:embed="rId1" name="~PP1222.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922">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sp>
        <p:nvSpPr>
          <p:cNvPr id="3" name="Content Placeholder 2"/>
          <p:cNvSpPr>
            <a:spLocks noGrp="1"/>
          </p:cNvSpPr>
          <p:nvPr>
            <p:ph idx="1"/>
          </p:nvPr>
        </p:nvSpPr>
        <p:spPr/>
        <p:txBody>
          <a:bodyPr/>
          <a:lstStyle/>
          <a:p>
            <a:r>
              <a:rPr lang="en-US" dirty="0" smtClean="0"/>
              <a:t>Go to </a:t>
            </a:r>
            <a:r>
              <a:rPr lang="en-US" dirty="0" smtClean="0">
                <a:hlinkClick r:id="rId3"/>
              </a:rPr>
              <a:t>http://www.child-soldiers.org/get_involved.php</a:t>
            </a:r>
            <a:r>
              <a:rPr lang="en-US" dirty="0" smtClean="0"/>
              <a:t> and donate to help</a:t>
            </a:r>
          </a:p>
          <a:p>
            <a:r>
              <a:rPr lang="en-US" dirty="0" smtClean="0"/>
              <a:t>Visit our webpage at </a:t>
            </a:r>
            <a:r>
              <a:rPr lang="en-US" dirty="0" smtClean="0">
                <a:hlinkClick r:id="rId4"/>
              </a:rPr>
              <a:t>www.supportinggirlchildsoldiers.weebly.com</a:t>
            </a:r>
            <a:r>
              <a:rPr lang="en-US" dirty="0" smtClean="0"/>
              <a:t> </a:t>
            </a:r>
          </a:p>
          <a:p>
            <a:r>
              <a:rPr lang="en-US" dirty="0" smtClean="0"/>
              <a:t>Go like and follow our </a:t>
            </a:r>
            <a:r>
              <a:rPr lang="en-US" dirty="0" err="1" smtClean="0"/>
              <a:t>Instagram</a:t>
            </a:r>
            <a:r>
              <a:rPr lang="en-US" dirty="0" smtClean="0"/>
              <a:t> page to sign our petition @</a:t>
            </a:r>
            <a:r>
              <a:rPr lang="en-US" dirty="0" err="1" smtClean="0"/>
              <a:t>endgirlsoldiers</a:t>
            </a:r>
            <a:endParaRPr lang="en-US" dirty="0"/>
          </a:p>
        </p:txBody>
      </p:sp>
      <p:pic>
        <p:nvPicPr>
          <p:cNvPr id="5" name="~PP2273.WAV">
            <a:hlinkClick r:id="" action="ppaction://media"/>
          </p:cNvPr>
          <p:cNvPicPr>
            <a:picLocks noRot="1" noChangeAspect="1"/>
          </p:cNvPicPr>
          <p:nvPr>
            <a:wavAudioFile r:embed="rId1" name="~PP2273.WAV"/>
          </p:nvPr>
        </p:nvPicPr>
        <p:blipFill>
          <a:blip r:embed="rId5" cstate="print"/>
          <a:stretch>
            <a:fillRect/>
          </a:stretch>
        </p:blipFill>
        <p:spPr>
          <a:xfrm>
            <a:off x="8696325" y="6410325"/>
            <a:ext cx="304800" cy="304800"/>
          </a:xfrm>
          <a:prstGeom prst="rect">
            <a:avLst/>
          </a:prstGeom>
        </p:spPr>
      </p:pic>
    </p:spTree>
  </p:cSld>
  <p:clrMapOvr>
    <a:masterClrMapping/>
  </p:clrMapOvr>
  <p:transition advTm="22703">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Can Do</a:t>
            </a:r>
            <a:endParaRPr lang="en-US" dirty="0"/>
          </a:p>
        </p:txBody>
      </p:sp>
      <p:sp>
        <p:nvSpPr>
          <p:cNvPr id="3" name="Content Placeholder 2"/>
          <p:cNvSpPr>
            <a:spLocks noGrp="1"/>
          </p:cNvSpPr>
          <p:nvPr>
            <p:ph idx="1"/>
          </p:nvPr>
        </p:nvSpPr>
        <p:spPr/>
        <p:txBody>
          <a:bodyPr/>
          <a:lstStyle/>
          <a:p>
            <a:r>
              <a:rPr lang="en-US" dirty="0" smtClean="0"/>
              <a:t>Let the Australian Government know how they can and should support governments to develop smarter and more effective strategies in order to protect children from becoming soldiers. </a:t>
            </a:r>
          </a:p>
          <a:p>
            <a:endParaRPr lang="en-US" dirty="0"/>
          </a:p>
        </p:txBody>
      </p:sp>
      <p:pic>
        <p:nvPicPr>
          <p:cNvPr id="5" name="~PP3766.WAV">
            <a:hlinkClick r:id="" action="ppaction://media"/>
          </p:cNvPr>
          <p:cNvPicPr>
            <a:picLocks noRot="1" noChangeAspect="1"/>
          </p:cNvPicPr>
          <p:nvPr>
            <a:wavAudioFile r:embed="rId1" name="~PP3766.WAV"/>
          </p:nvPr>
        </p:nvPicPr>
        <p:blipFill>
          <a:blip r:embed="rId3" cstate="print"/>
          <a:stretch>
            <a:fillRect/>
          </a:stretch>
        </p:blipFill>
        <p:spPr>
          <a:xfrm>
            <a:off x="8696325" y="6410325"/>
            <a:ext cx="304800" cy="304800"/>
          </a:xfrm>
          <a:prstGeom prst="rect">
            <a:avLst/>
          </a:prstGeom>
        </p:spPr>
      </p:pic>
    </p:spTree>
  </p:cSld>
  <p:clrMapOvr>
    <a:masterClrMapping/>
  </p:clrMapOvr>
  <p:transition advTm="16078">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Kaplan, E. (2005, Dec 2). </a:t>
            </a:r>
            <a:r>
              <a:rPr lang="en-US" i="1" dirty="0" smtClean="0"/>
              <a:t>Child soldiers around the world</a:t>
            </a:r>
            <a:r>
              <a:rPr lang="en-US" dirty="0" smtClean="0"/>
              <a:t>. Retrieved </a:t>
            </a:r>
            <a:r>
              <a:rPr lang="en-US" dirty="0" smtClean="0"/>
              <a:t>from	http</a:t>
            </a:r>
            <a:r>
              <a:rPr lang="en-US" dirty="0" smtClean="0"/>
              <a:t>://www.cfr.org/human-rights/child-soldiers-around-world/p9331</a:t>
            </a:r>
          </a:p>
          <a:p>
            <a:r>
              <a:rPr lang="en-US" dirty="0" smtClean="0"/>
              <a:t>The Guardian. (2013, February 18). </a:t>
            </a:r>
            <a:r>
              <a:rPr lang="en-US" i="1" dirty="0" smtClean="0"/>
              <a:t>Girl soldiers face tougher battle on return to civilian life</a:t>
            </a:r>
            <a:r>
              <a:rPr lang="en-US" dirty="0" smtClean="0"/>
              <a:t>. Retrieved from </a:t>
            </a:r>
            <a:r>
              <a:rPr lang="en-US" dirty="0" smtClean="0"/>
              <a:t>	</a:t>
            </a:r>
            <a:r>
              <a:rPr lang="en-US" u="sng" dirty="0" smtClean="0">
                <a:hlinkClick r:id="rId3"/>
              </a:rPr>
              <a:t>http</a:t>
            </a:r>
            <a:r>
              <a:rPr lang="en-US" u="sng" dirty="0" smtClean="0">
                <a:hlinkClick r:id="rId3"/>
              </a:rPr>
              <a:t>://www.guardian.co.uk/global-development/2013/feb/18/girl-soldiers-battle-civilian-life</a:t>
            </a:r>
            <a:r>
              <a:rPr lang="en-US" dirty="0" smtClean="0"/>
              <a:t> </a:t>
            </a:r>
          </a:p>
          <a:p>
            <a:endParaRPr lang="en-US" dirty="0"/>
          </a:p>
        </p:txBody>
      </p:sp>
      <p:pic>
        <p:nvPicPr>
          <p:cNvPr id="5" name="~PP3507.WAV">
            <a:hlinkClick r:id="" action="ppaction://media"/>
          </p:cNvPr>
          <p:cNvPicPr>
            <a:picLocks noRot="1" noChangeAspect="1"/>
          </p:cNvPicPr>
          <p:nvPr>
            <a:wavAudioFile r:embed="rId1" name="~PP3507.WAV"/>
          </p:nvPr>
        </p:nvPicPr>
        <p:blipFill>
          <a:blip r:embed="rId4" cstate="print"/>
          <a:stretch>
            <a:fillRect/>
          </a:stretch>
        </p:blipFill>
        <p:spPr>
          <a:xfrm>
            <a:off x="8696325" y="6410325"/>
            <a:ext cx="304800" cy="304800"/>
          </a:xfrm>
          <a:prstGeom prst="rect">
            <a:avLst/>
          </a:prstGeom>
        </p:spPr>
      </p:pic>
    </p:spTree>
  </p:cSld>
  <p:clrMapOvr>
    <a:masterClrMapping/>
  </p:clrMapOvr>
  <p:transition advTm="1889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i="1" dirty="0" smtClean="0"/>
              <a:t>Child soldiers international</a:t>
            </a:r>
            <a:r>
              <a:rPr lang="en-US" dirty="0" smtClean="0"/>
              <a:t>. (2013). Retrieved from </a:t>
            </a:r>
            <a:endParaRPr lang="en-US" dirty="0" smtClean="0"/>
          </a:p>
          <a:p>
            <a:pPr marL="457200" lvl="1" indent="0">
              <a:buNone/>
            </a:pPr>
            <a:r>
              <a:rPr lang="en-US" u="sng" dirty="0">
                <a:hlinkClick r:id="rId3"/>
              </a:rPr>
              <a:t>	</a:t>
            </a:r>
            <a:r>
              <a:rPr lang="en-US" u="sng" dirty="0" smtClean="0">
                <a:hlinkClick r:id="rId3"/>
              </a:rPr>
              <a:t>http</a:t>
            </a:r>
            <a:r>
              <a:rPr lang="en-US" u="sng" dirty="0" smtClean="0">
                <a:hlinkClick r:id="rId3"/>
              </a:rPr>
              <a:t>://</a:t>
            </a:r>
            <a:r>
              <a:rPr lang="en-US" u="sng" dirty="0" smtClean="0">
                <a:hlinkClick r:id="rId3"/>
              </a:rPr>
              <a:t>www.child-soldiers.org/index.php</a:t>
            </a:r>
            <a:endParaRPr lang="en-US" dirty="0"/>
          </a:p>
          <a:p>
            <a:pPr lvl="0"/>
            <a:r>
              <a:rPr lang="en-US" i="1" dirty="0" smtClean="0"/>
              <a:t>Child </a:t>
            </a:r>
            <a:r>
              <a:rPr lang="en-US" i="1" dirty="0" smtClean="0"/>
              <a:t>soldiers</a:t>
            </a:r>
            <a:r>
              <a:rPr lang="en-US" dirty="0" smtClean="0"/>
              <a:t>. (2013, February 25). Retrieved from </a:t>
            </a:r>
            <a:r>
              <a:rPr lang="en-US" dirty="0" smtClean="0"/>
              <a:t>	</a:t>
            </a:r>
            <a:r>
              <a:rPr lang="en-US" u="sng" dirty="0" smtClean="0">
                <a:hlinkClick r:id="rId4"/>
              </a:rPr>
              <a:t>http</a:t>
            </a:r>
            <a:r>
              <a:rPr lang="en-US" u="sng" dirty="0" smtClean="0">
                <a:hlinkClick r:id="rId4"/>
              </a:rPr>
              <a:t>://www.worldvision.org/content.nsf/learn/globalissues-child-soldiers</a:t>
            </a:r>
            <a:endParaRPr lang="en-US" dirty="0" smtClean="0"/>
          </a:p>
          <a:p>
            <a:pPr lvl="0"/>
            <a:r>
              <a:rPr lang="en-US" dirty="0" smtClean="0"/>
              <a:t>Save the Children Australia. (2012). </a:t>
            </a:r>
            <a:r>
              <a:rPr lang="en-US" i="1" dirty="0" smtClean="0"/>
              <a:t>Help stop the recruitment of child soldiers </a:t>
            </a:r>
            <a:r>
              <a:rPr lang="en-US" dirty="0" smtClean="0"/>
              <a:t>. Retrieved from </a:t>
            </a:r>
            <a:r>
              <a:rPr lang="en-US" dirty="0" smtClean="0"/>
              <a:t>	</a:t>
            </a:r>
            <a:r>
              <a:rPr lang="en-US" u="sng" dirty="0" smtClean="0">
                <a:hlinkClick r:id="rId5"/>
              </a:rPr>
              <a:t>http</a:t>
            </a:r>
            <a:r>
              <a:rPr lang="en-US" u="sng" dirty="0" smtClean="0">
                <a:hlinkClick r:id="rId5"/>
              </a:rPr>
              <a:t>://www.savethechildren.org.au/component/content/article/89-what-you-can-do/1545-help-stop-the-recruitment-of-child-soldiers.html</a:t>
            </a:r>
            <a:endParaRPr lang="en-US" dirty="0" smtClean="0"/>
          </a:p>
          <a:p>
            <a:endParaRPr lang="en-US" dirty="0"/>
          </a:p>
        </p:txBody>
      </p:sp>
      <p:pic>
        <p:nvPicPr>
          <p:cNvPr id="5" name="~PP699.WAV">
            <a:hlinkClick r:id="" action="ppaction://media"/>
          </p:cNvPr>
          <p:cNvPicPr>
            <a:picLocks noRot="1" noChangeAspect="1"/>
          </p:cNvPicPr>
          <p:nvPr>
            <a:wavAudioFile r:embed="rId1" name="~PP699.WAV"/>
          </p:nvPr>
        </p:nvPicPr>
        <p:blipFill>
          <a:blip r:embed="rId6" cstate="print"/>
          <a:stretch>
            <a:fillRect/>
          </a:stretch>
        </p:blipFill>
        <p:spPr>
          <a:xfrm>
            <a:off x="8696325" y="6410325"/>
            <a:ext cx="304800" cy="304800"/>
          </a:xfrm>
          <a:prstGeom prst="rect">
            <a:avLst/>
          </a:prstGeom>
        </p:spPr>
      </p:pic>
    </p:spTree>
  </p:cSld>
  <p:clrMapOvr>
    <a:masterClrMapping/>
  </p:clrMapOvr>
  <p:transition advTm="18609">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Kirby, E. J. (2002, February 11). </a:t>
            </a:r>
            <a:r>
              <a:rPr lang="en-US" i="1" dirty="0" smtClean="0"/>
              <a:t>Child soldiers banned by UN law</a:t>
            </a:r>
            <a:r>
              <a:rPr lang="en-US" dirty="0" smtClean="0"/>
              <a:t>. Retrieved from </a:t>
            </a:r>
            <a:r>
              <a:rPr lang="en-US" dirty="0" smtClean="0"/>
              <a:t>	</a:t>
            </a:r>
            <a:r>
              <a:rPr lang="en-US" u="sng" dirty="0" smtClean="0">
                <a:hlinkClick r:id="rId3"/>
              </a:rPr>
              <a:t>http</a:t>
            </a:r>
            <a:r>
              <a:rPr lang="en-US" u="sng" dirty="0" smtClean="0">
                <a:hlinkClick r:id="rId3"/>
              </a:rPr>
              <a:t>://news.bbc.co.uk/2/hi/in_depth/1815223.stm</a:t>
            </a:r>
            <a:endParaRPr lang="en-US" dirty="0" smtClean="0"/>
          </a:p>
          <a:p>
            <a:endParaRPr lang="en-US" dirty="0"/>
          </a:p>
        </p:txBody>
      </p:sp>
      <p:pic>
        <p:nvPicPr>
          <p:cNvPr id="5" name="~PP1929.WAV">
            <a:hlinkClick r:id="" action="ppaction://media"/>
          </p:cNvPr>
          <p:cNvPicPr>
            <a:picLocks noRot="1" noChangeAspect="1"/>
          </p:cNvPicPr>
          <p:nvPr>
            <a:wavAudioFile r:embed="rId1" name="~PP1929.WAV"/>
          </p:nvPr>
        </p:nvPicPr>
        <p:blipFill>
          <a:blip r:embed="rId4" cstate="print"/>
          <a:stretch>
            <a:fillRect/>
          </a:stretch>
        </p:blipFill>
        <p:spPr>
          <a:xfrm>
            <a:off x="8696325" y="6410325"/>
            <a:ext cx="304800" cy="304800"/>
          </a:xfrm>
          <a:prstGeom prst="rect">
            <a:avLst/>
          </a:prstGeom>
        </p:spPr>
      </p:pic>
    </p:spTree>
  </p:cSld>
  <p:clrMapOvr>
    <a:masterClrMapping/>
  </p:clrMapOvr>
  <p:transition advTm="1028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Knowing a little about it</a:t>
            </a:r>
            <a:endParaRPr lang="en-US" dirty="0"/>
          </a:p>
        </p:txBody>
      </p:sp>
      <p:sp>
        <p:nvSpPr>
          <p:cNvPr id="3" name="Content Placeholder 2"/>
          <p:cNvSpPr>
            <a:spLocks noGrp="1"/>
          </p:cNvSpPr>
          <p:nvPr>
            <p:ph idx="1"/>
          </p:nvPr>
        </p:nvSpPr>
        <p:spPr/>
        <p:txBody>
          <a:bodyPr/>
          <a:lstStyle/>
          <a:p>
            <a:r>
              <a:rPr lang="en-US" dirty="0" smtClean="0"/>
              <a:t>Approximately 300,000 children are in combat in some thirty countries around the world</a:t>
            </a:r>
          </a:p>
          <a:p>
            <a:r>
              <a:rPr lang="en-US" dirty="0" smtClean="0"/>
              <a:t>40% of the world’s armies have children in their organized ranks</a:t>
            </a:r>
          </a:p>
          <a:p>
            <a:pPr>
              <a:buNone/>
            </a:pPr>
            <a:endParaRPr lang="en-US" dirty="0"/>
          </a:p>
        </p:txBody>
      </p:sp>
      <p:pic>
        <p:nvPicPr>
          <p:cNvPr id="6" name="~PP3993.WAV">
            <a:hlinkClick r:id="" action="ppaction://media"/>
          </p:cNvPr>
          <p:cNvPicPr>
            <a:picLocks noRot="1" noChangeAspect="1"/>
          </p:cNvPicPr>
          <p:nvPr>
            <a:wavAudioFile r:embed="rId1" name="~PP3993.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735">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Personal Narrative </a:t>
            </a:r>
            <a:br>
              <a:rPr lang="en-US" dirty="0" smtClean="0"/>
            </a:br>
            <a:r>
              <a:rPr lang="en-US" dirty="0" smtClean="0"/>
              <a:t>(A Long Way Gone)</a:t>
            </a:r>
            <a:endParaRPr lang="en-US" dirty="0"/>
          </a:p>
        </p:txBody>
      </p:sp>
      <p:sp>
        <p:nvSpPr>
          <p:cNvPr id="3" name="Content Placeholder 2"/>
          <p:cNvSpPr>
            <a:spLocks noGrp="1"/>
          </p:cNvSpPr>
          <p:nvPr>
            <p:ph idx="1"/>
          </p:nvPr>
        </p:nvSpPr>
        <p:spPr/>
        <p:txBody>
          <a:bodyPr/>
          <a:lstStyle/>
          <a:p>
            <a:r>
              <a:rPr lang="en-US" dirty="0" smtClean="0"/>
              <a:t>Ishmael </a:t>
            </a:r>
            <a:r>
              <a:rPr lang="en-US" dirty="0" err="1" smtClean="0"/>
              <a:t>Beah</a:t>
            </a:r>
            <a:r>
              <a:rPr lang="en-US" dirty="0" smtClean="0"/>
              <a:t> has written a book about being a child soldier, it gives us an inside look on how it effects children in such a permanent way. </a:t>
            </a:r>
          </a:p>
          <a:p>
            <a:endParaRPr lang="en-US" dirty="0"/>
          </a:p>
        </p:txBody>
      </p:sp>
      <p:pic>
        <p:nvPicPr>
          <p:cNvPr id="4" name="~PP625.WAV">
            <a:hlinkClick r:id="" action="ppaction://media"/>
          </p:cNvPr>
          <p:cNvPicPr>
            <a:picLocks noRot="1" noChangeAspect="1"/>
          </p:cNvPicPr>
          <p:nvPr>
            <a:wavAudioFile r:embed="rId1" name="~PP625.WAV"/>
          </p:nvPr>
        </p:nvPicPr>
        <p:blipFill>
          <a:blip r:embed="rId3" cstate="print"/>
          <a:stretch>
            <a:fillRect/>
          </a:stretch>
        </p:blipFill>
        <p:spPr>
          <a:xfrm>
            <a:off x="8696325" y="6410325"/>
            <a:ext cx="304800" cy="304800"/>
          </a:xfrm>
          <a:prstGeom prst="rect">
            <a:avLst/>
          </a:prstGeom>
        </p:spPr>
      </p:pic>
    </p:spTree>
  </p:cSld>
  <p:clrMapOvr>
    <a:masterClrMapping/>
  </p:clrMapOvr>
  <p:transition advTm="1309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CNN Interview with Ishmael </a:t>
            </a:r>
            <a:r>
              <a:rPr lang="en-US" dirty="0" err="1" smtClean="0"/>
              <a:t>Beah</a:t>
            </a:r>
            <a:endParaRPr lang="en-US" dirty="0"/>
          </a:p>
        </p:txBody>
      </p:sp>
      <p:pic>
        <p:nvPicPr>
          <p:cNvPr id="4" name="Killing became like drinking water.flv">
            <a:hlinkClick r:id="" action="ppaction://media"/>
          </p:cNvPr>
          <p:cNvPicPr>
            <a:picLocks noGrp="1" noRot="1" noChangeAspect="1"/>
          </p:cNvPicPr>
          <p:nvPr>
            <p:ph idx="1"/>
            <a:videoFile r:link="rId1"/>
          </p:nvPr>
        </p:nvPicPr>
        <p:blipFill>
          <a:blip r:embed="rId3"/>
          <a:stretch>
            <a:fillRect/>
          </a:stretch>
        </p:blipFill>
        <p:spPr>
          <a:xfrm>
            <a:off x="2057400" y="2133600"/>
            <a:ext cx="4724399" cy="3543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80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Countries that use child soldiers</a:t>
            </a:r>
            <a:endParaRPr lang="en-US" dirty="0"/>
          </a:p>
        </p:txBody>
      </p:sp>
      <p:sp>
        <p:nvSpPr>
          <p:cNvPr id="3" name="Content Placeholder 2"/>
          <p:cNvSpPr>
            <a:spLocks noGrp="1"/>
          </p:cNvSpPr>
          <p:nvPr>
            <p:ph idx="1"/>
          </p:nvPr>
        </p:nvSpPr>
        <p:spPr/>
        <p:txBody>
          <a:bodyPr>
            <a:normAutofit lnSpcReduction="10000"/>
          </a:bodyPr>
          <a:lstStyle/>
          <a:p>
            <a:r>
              <a:rPr lang="en-US" dirty="0" smtClean="0"/>
              <a:t>More than half of the Burundi’s population is under 18, and the minimum legal age of recruitment is 16, yet children as young as 10 years old have played a significant role in conflict</a:t>
            </a:r>
          </a:p>
          <a:p>
            <a:r>
              <a:rPr lang="en-US" dirty="0" smtClean="0"/>
              <a:t>In the DRC (Democratic Republic of the Congo), there has been around an estimated 3 million lives taken since 1998 due to conflict, and some 300,000 children as young as 10 years old </a:t>
            </a:r>
            <a:endParaRPr lang="en-US" dirty="0"/>
          </a:p>
        </p:txBody>
      </p:sp>
      <p:pic>
        <p:nvPicPr>
          <p:cNvPr id="6" name="~PP2705.WAV">
            <a:hlinkClick r:id="" action="ppaction://media"/>
          </p:cNvPr>
          <p:cNvPicPr>
            <a:picLocks noRot="1" noChangeAspect="1"/>
          </p:cNvPicPr>
          <p:nvPr>
            <a:wavAudioFile r:embed="rId1" name="~PP2705.WAV"/>
          </p:nvPr>
        </p:nvPicPr>
        <p:blipFill>
          <a:blip r:embed="rId3" cstate="print"/>
          <a:stretch>
            <a:fillRect/>
          </a:stretch>
        </p:blipFill>
        <p:spPr>
          <a:xfrm>
            <a:off x="8696325" y="6410325"/>
            <a:ext cx="304800" cy="304800"/>
          </a:xfrm>
          <a:prstGeom prst="rect">
            <a:avLst/>
          </a:prstGeom>
        </p:spPr>
      </p:pic>
    </p:spTree>
  </p:cSld>
  <p:clrMapOvr>
    <a:masterClrMapping/>
  </p:clrMapOvr>
  <p:transition advTm="26671">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Countries that use child soldiers</a:t>
            </a:r>
            <a:endParaRPr lang="en-US" dirty="0"/>
          </a:p>
        </p:txBody>
      </p:sp>
      <p:sp>
        <p:nvSpPr>
          <p:cNvPr id="3" name="Content Placeholder 2"/>
          <p:cNvSpPr>
            <a:spLocks noGrp="1"/>
          </p:cNvSpPr>
          <p:nvPr>
            <p:ph idx="1"/>
          </p:nvPr>
        </p:nvSpPr>
        <p:spPr/>
        <p:txBody>
          <a:bodyPr/>
          <a:lstStyle/>
          <a:p>
            <a:r>
              <a:rPr lang="en-US" dirty="0" smtClean="0"/>
              <a:t>In 2003, at least six Afghan boys aged thirteen to sixteen were captured by U.S forces and sent to a special facility in Guantanamo Bay, Cuba</a:t>
            </a:r>
          </a:p>
          <a:p>
            <a:endParaRPr lang="en-US" dirty="0" smtClean="0"/>
          </a:p>
          <a:p>
            <a:endParaRPr lang="en-US" dirty="0"/>
          </a:p>
        </p:txBody>
      </p:sp>
      <p:pic>
        <p:nvPicPr>
          <p:cNvPr id="6" name="~PP1399.WAV">
            <a:hlinkClick r:id="" action="ppaction://media"/>
          </p:cNvPr>
          <p:cNvPicPr>
            <a:picLocks noRot="1" noChangeAspect="1"/>
          </p:cNvPicPr>
          <p:nvPr>
            <a:wavAudioFile r:embed="rId1" name="~PP1399.WAV"/>
          </p:nvPr>
        </p:nvPicPr>
        <p:blipFill>
          <a:blip r:embed="rId3" cstate="print"/>
          <a:stretch>
            <a:fillRect/>
          </a:stretch>
        </p:blipFill>
        <p:spPr>
          <a:xfrm>
            <a:off x="8696325" y="6410325"/>
            <a:ext cx="304800" cy="304800"/>
          </a:xfrm>
          <a:prstGeom prst="rect">
            <a:avLst/>
          </a:prstGeom>
        </p:spPr>
      </p:pic>
    </p:spTree>
  </p:cSld>
  <p:clrMapOvr>
    <a:masterClrMapping/>
  </p:clrMapOvr>
  <p:transition advTm="15547">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Girl-Child Soldiers</a:t>
            </a:r>
            <a:endParaRPr lang="en-US" dirty="0"/>
          </a:p>
        </p:txBody>
      </p:sp>
      <p:sp>
        <p:nvSpPr>
          <p:cNvPr id="3" name="Content Placeholder 2"/>
          <p:cNvSpPr>
            <a:spLocks noGrp="1"/>
          </p:cNvSpPr>
          <p:nvPr>
            <p:ph idx="1"/>
          </p:nvPr>
        </p:nvSpPr>
        <p:spPr/>
        <p:txBody>
          <a:bodyPr>
            <a:normAutofit/>
          </a:bodyPr>
          <a:lstStyle/>
          <a:p>
            <a:r>
              <a:rPr lang="en-US" dirty="0" smtClean="0"/>
              <a:t>About 30% of armed groups using children include girls</a:t>
            </a:r>
          </a:p>
          <a:p>
            <a:r>
              <a:rPr lang="en-US" dirty="0" smtClean="0"/>
              <a:t>In addition to fighting, girls are subject to sexual abuse</a:t>
            </a:r>
          </a:p>
          <a:p>
            <a:r>
              <a:rPr lang="en-US" dirty="0" smtClean="0"/>
              <a:t>There is often a rule of “one member per house”, and men are preferred because they are considered life insurance</a:t>
            </a:r>
          </a:p>
        </p:txBody>
      </p:sp>
      <p:pic>
        <p:nvPicPr>
          <p:cNvPr id="8" name="~PP1635.WAV">
            <a:hlinkClick r:id="" action="ppaction://media"/>
          </p:cNvPr>
          <p:cNvPicPr>
            <a:picLocks noRot="1" noChangeAspect="1"/>
          </p:cNvPicPr>
          <p:nvPr>
            <a:wavAudioFile r:embed="rId1" name="~PP1635.WAV"/>
          </p:nvPr>
        </p:nvPicPr>
        <p:blipFill>
          <a:blip r:embed="rId3" cstate="print"/>
          <a:stretch>
            <a:fillRect/>
          </a:stretch>
        </p:blipFill>
        <p:spPr>
          <a:xfrm>
            <a:off x="8696325" y="6410325"/>
            <a:ext cx="304800" cy="304800"/>
          </a:xfrm>
          <a:prstGeom prst="rect">
            <a:avLst/>
          </a:prstGeom>
        </p:spPr>
      </p:pic>
    </p:spTree>
  </p:cSld>
  <p:clrMapOvr>
    <a:masterClrMapping/>
  </p:clrMapOvr>
  <p:transition advTm="18984">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Girl-Child Soldiers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"For some girls, belonging to an illegal armed group gives them a sense of power and control that they may not otherwise experience living in a relatively conservative, '</a:t>
            </a:r>
            <a:r>
              <a:rPr lang="en-US" dirty="0" err="1" smtClean="0"/>
              <a:t>machista</a:t>
            </a:r>
            <a:r>
              <a:rPr lang="en-US" dirty="0" smtClean="0"/>
              <a:t>' [chauvinist] society</a:t>
            </a:r>
            <a:r>
              <a:rPr lang="en-US" dirty="0" smtClean="0"/>
              <a:t>.“ (The Guardian, 2013)</a:t>
            </a:r>
            <a:endParaRPr lang="en-US" dirty="0" smtClean="0"/>
          </a:p>
          <a:p>
            <a:pPr lvl="0"/>
            <a:r>
              <a:rPr lang="en-US" dirty="0" smtClean="0"/>
              <a:t>The women are used for about 6 to 7 years in combat, compared to boys who are used for about 3</a:t>
            </a:r>
          </a:p>
          <a:p>
            <a:pPr lvl="0"/>
            <a:r>
              <a:rPr lang="en-US" dirty="0" smtClean="0"/>
              <a:t>The girl soldiers are much harder and more expensive to rehabilitate compared to boys, which means that they will less likely be able to be reintegrated into society</a:t>
            </a:r>
          </a:p>
          <a:p>
            <a:endParaRPr lang="en-US" dirty="0" smtClean="0"/>
          </a:p>
        </p:txBody>
      </p:sp>
      <p:pic>
        <p:nvPicPr>
          <p:cNvPr id="5" name="~PP2383.WAV">
            <a:hlinkClick r:id="" action="ppaction://media"/>
          </p:cNvPr>
          <p:cNvPicPr>
            <a:picLocks noRot="1" noChangeAspect="1"/>
          </p:cNvPicPr>
          <p:nvPr>
            <a:wavAudioFile r:embed="rId1" name="~PP2383.WAV"/>
          </p:nvPr>
        </p:nvPicPr>
        <p:blipFill>
          <a:blip r:embed="rId3" cstate="print"/>
          <a:stretch>
            <a:fillRect/>
          </a:stretch>
        </p:blipFill>
        <p:spPr>
          <a:xfrm>
            <a:off x="8696325" y="6410325"/>
            <a:ext cx="304800" cy="304800"/>
          </a:xfrm>
          <a:prstGeom prst="rect">
            <a:avLst/>
          </a:prstGeom>
        </p:spPr>
      </p:pic>
    </p:spTree>
  </p:cSld>
  <p:clrMapOvr>
    <a:masterClrMapping/>
  </p:clrMapOvr>
  <p:transition advTm="3614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Girl-Child Soldiers</a:t>
            </a:r>
            <a:endParaRPr lang="en-US" dirty="0"/>
          </a:p>
        </p:txBody>
      </p:sp>
      <p:sp>
        <p:nvSpPr>
          <p:cNvPr id="3" name="Content Placeholder 2"/>
          <p:cNvSpPr>
            <a:spLocks noGrp="1"/>
          </p:cNvSpPr>
          <p:nvPr>
            <p:ph idx="1"/>
          </p:nvPr>
        </p:nvSpPr>
        <p:spPr/>
        <p:txBody>
          <a:bodyPr>
            <a:normAutofit/>
          </a:bodyPr>
          <a:lstStyle/>
          <a:p>
            <a:pPr lvl="0"/>
            <a:r>
              <a:rPr lang="en-US" dirty="0" smtClean="0"/>
              <a:t>Often are found to be following along, rather than recruited</a:t>
            </a:r>
          </a:p>
          <a:p>
            <a:pPr lvl="0"/>
            <a:r>
              <a:rPr lang="en-US" dirty="0" smtClean="0"/>
              <a:t>Girls do not show as much of a threat when seen in combat when they are given a gun compared to boys</a:t>
            </a:r>
          </a:p>
          <a:p>
            <a:pPr lvl="0"/>
            <a:r>
              <a:rPr lang="en-US" dirty="0" smtClean="0"/>
              <a:t>Girls are often ignored because of the assumption that they do not pose the same threat as boys</a:t>
            </a:r>
          </a:p>
        </p:txBody>
      </p:sp>
      <p:pic>
        <p:nvPicPr>
          <p:cNvPr id="5" name="~PP1903.WAV">
            <a:hlinkClick r:id="" action="ppaction://media"/>
          </p:cNvPr>
          <p:cNvPicPr>
            <a:picLocks noRot="1" noChangeAspect="1"/>
          </p:cNvPicPr>
          <p:nvPr>
            <a:wavAudioFile r:embed="rId1" name="~PP1903.WAV"/>
          </p:nvPr>
        </p:nvPicPr>
        <p:blipFill>
          <a:blip r:embed="rId3" cstate="print"/>
          <a:stretch>
            <a:fillRect/>
          </a:stretch>
        </p:blipFill>
        <p:spPr>
          <a:xfrm>
            <a:off x="8696325" y="6410325"/>
            <a:ext cx="304800" cy="304800"/>
          </a:xfrm>
          <a:prstGeom prst="rect">
            <a:avLst/>
          </a:prstGeom>
        </p:spPr>
      </p:pic>
    </p:spTree>
  </p:cSld>
  <p:clrMapOvr>
    <a:masterClrMapping/>
  </p:clrMapOvr>
  <p:transition advTm="20797">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206</TotalTime>
  <Words>820</Words>
  <Application>Microsoft Office PowerPoint</Application>
  <PresentationFormat>On-screen Show (4:3)</PresentationFormat>
  <Paragraphs>60</Paragraphs>
  <Slides>19</Slides>
  <Notes>1</Notes>
  <HiddenSlides>0</HiddenSlides>
  <MMClips>19</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Module</vt:lpstr>
      <vt:lpstr>Understanding Child Soldiers</vt:lpstr>
      <vt:lpstr>Knowing a little about it</vt:lpstr>
      <vt:lpstr>A Personal Narrative  (A Long Way Gone)</vt:lpstr>
      <vt:lpstr>CNN Interview with Ishmael Beah</vt:lpstr>
      <vt:lpstr>Countries that use child soldiers</vt:lpstr>
      <vt:lpstr>Countries that use child soldiers</vt:lpstr>
      <vt:lpstr>Girl-Child Soldiers</vt:lpstr>
      <vt:lpstr>Girl-Child Soldiers</vt:lpstr>
      <vt:lpstr>Girl-Child Soldiers</vt:lpstr>
      <vt:lpstr>What’s being done</vt:lpstr>
      <vt:lpstr>What’s being done (What The UN Is Doing)</vt:lpstr>
      <vt:lpstr>What’s Being Done (What The UN Is Doing)</vt:lpstr>
      <vt:lpstr>Reasons For This Happening</vt:lpstr>
      <vt:lpstr>Reasons For This Happening</vt:lpstr>
      <vt:lpstr>What YOU Can Do</vt:lpstr>
      <vt:lpstr>What YOU Can Do</vt:lpstr>
      <vt:lpstr>References</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Child Soldiers</dc:title>
  <dc:creator/>
  <cp:lastModifiedBy>SCS Admin</cp:lastModifiedBy>
  <cp:revision>26</cp:revision>
  <dcterms:created xsi:type="dcterms:W3CDTF">2006-08-16T00:00:00Z</dcterms:created>
  <dcterms:modified xsi:type="dcterms:W3CDTF">2013-04-04T12:36:42Z</dcterms:modified>
</cp:coreProperties>
</file>